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60" r:id="rId3"/>
    <p:sldId id="262" r:id="rId4"/>
    <p:sldId id="263" r:id="rId5"/>
    <p:sldId id="264" r:id="rId6"/>
    <p:sldId id="268" r:id="rId7"/>
    <p:sldId id="269" r:id="rId8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8BCC9-A28E-4FC3-9E48-3E13C51E79EA}" v="33" dt="2026-10-03T14:59:32.731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1" d="100"/>
          <a:sy n="91" d="100"/>
        </p:scale>
        <p:origin x="-360" y="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CC097E2-C1A8-45B5-8DD2-EA6696F7EE1C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C49DA-EF53-46E1-8D2F-E5AD170D68F7}" type="datetime1">
              <a:rPr lang="it-IT" smtClean="0"/>
              <a:pPr/>
              <a:t>12/10/2026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9744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677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329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rtlCol="0"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11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E4973A7A-4209-43E9-99B3-6B59C9756F91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it-IT" dirty="0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AF0824-C3FA-4EB7-BB72-C75DA1716884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E0464D3B-8E25-4DB1-84E0-219829AEE0E1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0E296F-8CE9-430C-9F53-13A1C8C5EC41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99F434-6DF7-466A-AAC9-9DD2C29A434C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5B652D-F48B-4BAB-8291-7C3A3D6531D8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691292-BC42-4503-BCF0-54DC7A09D527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" name="Segnaposto testo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 rtlCol="0"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3" name="Segnaposto contenuto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59007C-71C1-45B6-9C08-D6C2086C0629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3" name="Segnaposto immagine 2" descr="Segnaposto vuoto per aggiungere un'immagine. Fare clic sul segnaposto e selezionare l'immagine che si vuole aggiungere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604D06-2BD0-44B1-AD13-FD755D153433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8B0084-E10E-4817-BDAE-932E8737945B}" type="datetime1">
              <a:rPr lang="it-IT" smtClean="0"/>
              <a:t>12/10/2026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 rtlCol="0"/>
          <a:lstStyle/>
          <a:p>
            <a:pPr rtl="0"/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 rtlCol="0"/>
          <a:lstStyle/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 rtlCol="0"/>
          <a:lstStyle>
            <a:lvl1pPr>
              <a:defRPr/>
            </a:lvl1pPr>
          </a:lstStyle>
          <a:p>
            <a:fld id="{2D37122F-874F-48B2-ACE2-0E33110ED286}" type="datetime1">
              <a:rPr lang="it-IT" smtClean="0"/>
              <a:pPr/>
              <a:t>12/10/2026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 rtlCol="0"/>
          <a:lstStyle/>
          <a:p>
            <a:pPr rtl="0"/>
            <a:fld id="{BD266BE7-899D-4075-917F-DBDE33B6B69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  <a:p>
            <a:pPr lvl="5" rtl="0"/>
            <a:r>
              <a:rPr lang="it-IT" noProof="0" dirty="0"/>
              <a:t>Sesto</a:t>
            </a:r>
          </a:p>
          <a:p>
            <a:pPr lvl="6" rtl="0"/>
            <a:r>
              <a:rPr lang="it-IT" noProof="0" dirty="0"/>
              <a:t>Settimo</a:t>
            </a:r>
          </a:p>
          <a:p>
            <a:pPr lvl="7" rtl="0"/>
            <a:r>
              <a:rPr lang="it-IT" noProof="0" dirty="0"/>
              <a:t>Ottavo</a:t>
            </a:r>
          </a:p>
          <a:p>
            <a:pPr lvl="8" rtl="0"/>
            <a:r>
              <a:rPr lang="it-IT" noProof="0" dirty="0"/>
              <a:t>Nono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50F62044-751B-41C8-9D85-1AB1BCC2C196}" type="datetime1">
              <a:rPr lang="it-IT" smtClean="0"/>
              <a:pPr/>
              <a:t>12/10/2026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BD266BE7-899D-4075-917F-DBDE33B6B692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75199" y="1614862"/>
            <a:ext cx="8500062" cy="1096440"/>
          </a:xfrm>
        </p:spPr>
        <p:txBody>
          <a:bodyPr rtlCol="0"/>
          <a:lstStyle/>
          <a:p>
            <a:pPr algn="ctr" rtl="0">
              <a:spcAft>
                <a:spcPts val="1200"/>
              </a:spcAft>
            </a:pPr>
            <a:r>
              <a:rPr lang="it-IT" dirty="0">
                <a:latin typeface="Algerian" panose="04020705040A02060702" pitchFamily="82" charset="0"/>
              </a:rPr>
              <a:t>LA PEDICULOSI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3451743" cy="865321"/>
          </a:xfrm>
        </p:spPr>
        <p:txBody>
          <a:bodyPr rtlCol="0">
            <a:normAutofit fontScale="85000" lnSpcReduction="10000"/>
          </a:bodyPr>
          <a:lstStyle/>
          <a:p>
            <a:pPr rtl="0"/>
            <a:r>
              <a:rPr lang="it-IT" dirty="0"/>
              <a:t>Ricerca di Scienze</a:t>
            </a:r>
          </a:p>
          <a:p>
            <a:pPr rtl="0"/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Prof.ssa Lucrezia Gallotta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xmlns="" id="{E7EDDEB6-1520-4CE9-98AC-28383F092C78}"/>
              </a:ext>
            </a:extLst>
          </p:cNvPr>
          <p:cNvSpPr txBox="1">
            <a:spLocks/>
          </p:cNvSpPr>
          <p:nvPr/>
        </p:nvSpPr>
        <p:spPr>
          <a:xfrm>
            <a:off x="3435753" y="3117461"/>
            <a:ext cx="8500062" cy="1096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I.C. GIACINTO ROMANO</a:t>
            </a:r>
          </a:p>
          <a:p>
            <a:r>
              <a:rPr lang="it-IT" dirty="0"/>
              <a:t>scuola secondaria cl. 1. </a:t>
            </a:r>
            <a:r>
              <a:rPr lang="it-IT" dirty="0" err="1"/>
              <a:t>sez.F</a:t>
            </a:r>
            <a:r>
              <a:rPr lang="it-IT" dirty="0"/>
              <a:t> </a:t>
            </a:r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xmlns="" id="{A8409684-C6CD-17D2-7427-AE39B67D4BE6}"/>
              </a:ext>
            </a:extLst>
          </p:cNvPr>
          <p:cNvSpPr txBox="1">
            <a:spLocks/>
          </p:cNvSpPr>
          <p:nvPr/>
        </p:nvSpPr>
        <p:spPr>
          <a:xfrm>
            <a:off x="8229600" y="4534815"/>
            <a:ext cx="3706215" cy="86532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Alunni:	</a:t>
            </a:r>
            <a:r>
              <a:rPr lang="it-IT" sz="2200" dirty="0">
                <a:latin typeface="Aharoni" panose="02010803020104030203" pitchFamily="2" charset="-79"/>
                <a:cs typeface="Aharoni" panose="02010803020104030203" pitchFamily="2" charset="-79"/>
              </a:rPr>
              <a:t>Buccella Cosimo</a:t>
            </a:r>
          </a:p>
          <a:p>
            <a:r>
              <a:rPr lang="it-IT" dirty="0"/>
              <a:t>	</a:t>
            </a:r>
            <a:r>
              <a:rPr lang="it-IT" sz="2200" dirty="0">
                <a:latin typeface="Aharoni" panose="02010803020104030203" pitchFamily="2" charset="-79"/>
                <a:cs typeface="Aharoni" panose="02010803020104030203" pitchFamily="2" charset="-79"/>
              </a:rPr>
              <a:t>Mennella Giuseppe</a:t>
            </a:r>
          </a:p>
          <a:p>
            <a:r>
              <a:rPr lang="it-IT" sz="2200" dirty="0">
                <a:latin typeface="Aharoni" panose="02010803020104030203" pitchFamily="2" charset="-79"/>
                <a:cs typeface="Aharoni" panose="02010803020104030203" pitchFamily="2" charset="-79"/>
              </a:rPr>
              <a:t>	Rosamilia Christian</a:t>
            </a:r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414670" y="466343"/>
            <a:ext cx="10494122" cy="1362113"/>
          </a:xfrm>
        </p:spPr>
        <p:txBody>
          <a:bodyPr rtlCol="0" anchor="ctr">
            <a:normAutofit/>
          </a:bodyPr>
          <a:lstStyle/>
          <a:p>
            <a:r>
              <a:rPr lang="it-IT" sz="3600" dirty="0">
                <a:latin typeface="Algerian" panose="04020705040A02060702" pitchFamily="82" charset="0"/>
              </a:rPr>
              <a:t>Che cos’è la pediculosi?</a:t>
            </a:r>
          </a:p>
        </p:txBody>
      </p:sp>
      <p:sp>
        <p:nvSpPr>
          <p:cNvPr id="14" name="Segnaposto contenuto 2"/>
          <p:cNvSpPr>
            <a:spLocks noGrp="1"/>
          </p:cNvSpPr>
          <p:nvPr>
            <p:ph type="body" sz="half" idx="2"/>
          </p:nvPr>
        </p:nvSpPr>
        <p:spPr>
          <a:xfrm>
            <a:off x="290945" y="1943101"/>
            <a:ext cx="5650625" cy="4776038"/>
          </a:xfrm>
        </p:spPr>
        <p:txBody>
          <a:bodyPr rtlCol="0">
            <a:noAutofit/>
          </a:bodyPr>
          <a:lstStyle/>
          <a:p>
            <a:pPr algn="just"/>
            <a:r>
              <a:rPr lang="it-IT" sz="2400" b="1" u="sng" dirty="0"/>
              <a:t> </a:t>
            </a:r>
            <a:r>
              <a:rPr lang="it-IT" sz="2600" b="1" u="sng" dirty="0"/>
              <a:t>La Pediculosi</a:t>
            </a:r>
            <a:r>
              <a:rPr lang="it-IT" sz="2600" b="1" dirty="0"/>
              <a:t> (</a:t>
            </a:r>
            <a:r>
              <a:rPr lang="it-IT" sz="2600" dirty="0"/>
              <a:t>dal </a:t>
            </a:r>
            <a:r>
              <a:rPr lang="it-IT" sz="2600" dirty="0" err="1"/>
              <a:t>lat</a:t>
            </a:r>
            <a:r>
              <a:rPr lang="it-IT" sz="2600" dirty="0"/>
              <a:t>. </a:t>
            </a:r>
            <a:r>
              <a:rPr lang="it-IT" sz="2600" i="1" dirty="0" err="1"/>
              <a:t>pedicŭlus</a:t>
            </a:r>
            <a:r>
              <a:rPr lang="it-IT" sz="2600" dirty="0"/>
              <a:t> «pidocchio», col suff. medico –</a:t>
            </a:r>
            <a:r>
              <a:rPr lang="it-IT" sz="2600" i="1" dirty="0"/>
              <a:t>osi), </a:t>
            </a:r>
            <a:r>
              <a:rPr lang="it-IT" sz="2600" b="1" u="sng" dirty="0"/>
              <a:t>è un infestazione della cute e dei peli causata dai pidocchi</a:t>
            </a:r>
            <a:r>
              <a:rPr lang="it-IT" sz="2600" dirty="0"/>
              <a:t>, piccoli parassiti che si nutrono di sangue umano.</a:t>
            </a:r>
          </a:p>
          <a:p>
            <a:pPr marL="0" indent="0" algn="just" rtl="0">
              <a:lnSpc>
                <a:spcPct val="90000"/>
              </a:lnSpc>
              <a:buNone/>
            </a:pPr>
            <a:r>
              <a:rPr lang="it-IT" sz="2600" dirty="0"/>
              <a:t>I pidocchi sono insetti parassiti senza ali, di colore bianco-grigiastro o grigio-bruno, lunghi circa 1-3 mm.</a:t>
            </a:r>
          </a:p>
          <a:p>
            <a:pPr marL="0" indent="0" algn="just" rtl="0">
              <a:lnSpc>
                <a:spcPct val="90000"/>
              </a:lnSpc>
              <a:buNone/>
            </a:pPr>
            <a:r>
              <a:rPr lang="it-IT" sz="2600" dirty="0"/>
              <a:t>Vivono sul corpo umano (sui capelli o peli) e si nutrono di sangue.</a:t>
            </a:r>
          </a:p>
        </p:txBody>
      </p:sp>
      <p:pic>
        <p:nvPicPr>
          <p:cNvPr id="4" name="foto louse" descr="Pidocchio della testa fotografato al microscopio tra i capelli">
            <a:extLst>
              <a:ext uri="{FF2B5EF4-FFF2-40B4-BE49-F238E27FC236}">
                <a16:creationId xmlns:a16="http://schemas.microsoft.com/office/drawing/2014/main" xmlns="" id="{0324411C-1E47-4E24-B27C-85C84AAD6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50431" y="2100337"/>
            <a:ext cx="3216156" cy="2300540"/>
          </a:xfrm>
          <a:prstGeom prst="rect">
            <a:avLst/>
          </a:prstGeom>
          <a:noFill/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xmlns="" id="{935E0509-ED63-8676-4D76-A7F361458D08}"/>
              </a:ext>
            </a:extLst>
          </p:cNvPr>
          <p:cNvSpPr txBox="1">
            <a:spLocks/>
          </p:cNvSpPr>
          <p:nvPr/>
        </p:nvSpPr>
        <p:spPr>
          <a:xfrm>
            <a:off x="6820638" y="2190749"/>
            <a:ext cx="5179634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 descr="Resta informato sulle novità in tema di pidocchi con il nostro magazine">
            <a:extLst>
              <a:ext uri="{FF2B5EF4-FFF2-40B4-BE49-F238E27FC236}">
                <a16:creationId xmlns:a16="http://schemas.microsoft.com/office/drawing/2014/main" xmlns="" id="{A4FA015B-3A9C-E347-7BA5-1C8E390F3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682" y="4185454"/>
            <a:ext cx="2533685" cy="253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052" y="466343"/>
            <a:ext cx="10320740" cy="1362113"/>
          </a:xfrm>
        </p:spPr>
        <p:txBody>
          <a:bodyPr rtlCol="0">
            <a:normAutofit/>
          </a:bodyPr>
          <a:lstStyle/>
          <a:p>
            <a:pPr rtl="0"/>
            <a:r>
              <a:rPr lang="it-IT" sz="3600" dirty="0">
                <a:latin typeface="Algerian" panose="04020705040A02060702" pitchFamily="82" charset="0"/>
              </a:rPr>
              <a:t>La vita del pidocchio</a:t>
            </a:r>
          </a:p>
        </p:txBody>
      </p:sp>
      <p:pic>
        <p:nvPicPr>
          <p:cNvPr id="5" name="Picture 3" descr="1. Uovo (lendine)">
            <a:extLst>
              <a:ext uri="{FF2B5EF4-FFF2-40B4-BE49-F238E27FC236}">
                <a16:creationId xmlns:a16="http://schemas.microsoft.com/office/drawing/2014/main" xmlns="" id="{C6A4EF9E-7C7E-F4F6-B35C-3FD61720A0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7199" b="7199"/>
          <a:stretch>
            <a:fillRect/>
          </a:stretch>
        </p:blipFill>
        <p:spPr>
          <a:xfrm>
            <a:off x="431364" y="2055684"/>
            <a:ext cx="2977844" cy="1984273"/>
          </a:xfrm>
          <a:prstGeom prst="rect">
            <a:avLst/>
          </a:prstGeom>
          <a:ln w="50800">
            <a:solidFill>
              <a:srgbClr val="FFFFFF"/>
            </a:solidFill>
          </a:ln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4C1172EE-B18C-A659-3E76-F27003C16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9199" y="4219881"/>
            <a:ext cx="3495547" cy="1885861"/>
          </a:xfrm>
        </p:spPr>
        <p:txBody>
          <a:bodyPr/>
          <a:lstStyle/>
          <a:p>
            <a:r>
              <a:rPr lang="it-IT" b="1" dirty="0"/>
              <a:t>1. Uovo (lendine)</a:t>
            </a:r>
          </a:p>
          <a:p>
            <a:pPr marL="0" indent="0">
              <a:buNone/>
            </a:pPr>
            <a:r>
              <a:rPr lang="it-IT" dirty="0"/>
              <a:t>Vive vicino alla radice del capello. Si schiude dopo 7-10 giorni.</a:t>
            </a:r>
          </a:p>
        </p:txBody>
      </p:sp>
      <p:sp>
        <p:nvSpPr>
          <p:cNvPr id="8" name="Segnaposto contenuto 6">
            <a:extLst>
              <a:ext uri="{FF2B5EF4-FFF2-40B4-BE49-F238E27FC236}">
                <a16:creationId xmlns:a16="http://schemas.microsoft.com/office/drawing/2014/main" xmlns="" id="{26F5DAA2-D651-6A38-4237-873A2614EC49}"/>
              </a:ext>
            </a:extLst>
          </p:cNvPr>
          <p:cNvSpPr txBox="1">
            <a:spLocks/>
          </p:cNvSpPr>
          <p:nvPr/>
        </p:nvSpPr>
        <p:spPr>
          <a:xfrm>
            <a:off x="4241339" y="4219880"/>
            <a:ext cx="3495548" cy="2000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2. Ninfa</a:t>
            </a:r>
          </a:p>
          <a:p>
            <a:r>
              <a:rPr lang="it-IT" dirty="0"/>
              <a:t>Iniziano a nutrirsi di sangue umano e diventano adulti in circa 7 giorni</a:t>
            </a:r>
          </a:p>
        </p:txBody>
      </p:sp>
      <p:sp>
        <p:nvSpPr>
          <p:cNvPr id="9" name="Segnaposto contenuto 6">
            <a:extLst>
              <a:ext uri="{FF2B5EF4-FFF2-40B4-BE49-F238E27FC236}">
                <a16:creationId xmlns:a16="http://schemas.microsoft.com/office/drawing/2014/main" xmlns="" id="{98032404-C1AF-F906-60A8-18454C3C8ED7}"/>
              </a:ext>
            </a:extLst>
          </p:cNvPr>
          <p:cNvSpPr txBox="1">
            <a:spLocks/>
          </p:cNvSpPr>
          <p:nvPr/>
        </p:nvSpPr>
        <p:spPr>
          <a:xfrm>
            <a:off x="8367252" y="4080986"/>
            <a:ext cx="3611935" cy="2304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3. Adulto </a:t>
            </a:r>
          </a:p>
          <a:p>
            <a:r>
              <a:rPr lang="it-IT" dirty="0"/>
              <a:t>Vivono per circa 3-4 settimane sul cuoio capelluto. In questo periodo la femmina depone 8-10 uova al giorno</a:t>
            </a:r>
          </a:p>
        </p:txBody>
      </p:sp>
      <p:pic>
        <p:nvPicPr>
          <p:cNvPr id="10" name="Immagine 9" descr="Rimedi naturali pidocchi: l'aiuto della natura - Erboristeria Como">
            <a:extLst>
              <a:ext uri="{FF2B5EF4-FFF2-40B4-BE49-F238E27FC236}">
                <a16:creationId xmlns:a16="http://schemas.microsoft.com/office/drawing/2014/main" xmlns="" id="{4EF02EED-EF94-4E55-3662-2235ADFA7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801" y="2055685"/>
            <a:ext cx="3174835" cy="198427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7180C4A2-67EF-8846-E5DE-2DE2923AF9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191" y="2080248"/>
            <a:ext cx="2977844" cy="200073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xmlns="" id="{8521E95A-0232-D80A-73C8-FB2A29023E61}"/>
              </a:ext>
            </a:extLst>
          </p:cNvPr>
          <p:cNvSpPr txBox="1"/>
          <p:nvPr/>
        </p:nvSpPr>
        <p:spPr>
          <a:xfrm>
            <a:off x="329199" y="6400800"/>
            <a:ext cx="110642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 i="1" dirty="0">
                <a:solidFill>
                  <a:srgbClr val="0070C0"/>
                </a:solidFill>
              </a:rPr>
              <a:t>Lo </a:t>
            </a:r>
            <a:r>
              <a:rPr sz="1800" b="1" i="1" dirty="0" err="1">
                <a:solidFill>
                  <a:srgbClr val="0070C0"/>
                </a:solidFill>
              </a:rPr>
              <a:t>sapevi</a:t>
            </a:r>
            <a:r>
              <a:rPr sz="1800" b="1" i="1" dirty="0">
                <a:solidFill>
                  <a:srgbClr val="0070C0"/>
                </a:solidFill>
              </a:rPr>
              <a:t>? </a:t>
            </a:r>
            <a:r>
              <a:rPr sz="1800" b="1" i="1" dirty="0" err="1">
                <a:solidFill>
                  <a:srgbClr val="0070C0"/>
                </a:solidFill>
              </a:rPr>
              <a:t>Lontano</a:t>
            </a:r>
            <a:r>
              <a:rPr sz="1800" b="1" i="1" dirty="0">
                <a:solidFill>
                  <a:srgbClr val="0070C0"/>
                </a:solidFill>
              </a:rPr>
              <a:t> </a:t>
            </a:r>
            <a:r>
              <a:rPr sz="1800" b="1" i="1" dirty="0" err="1">
                <a:solidFill>
                  <a:srgbClr val="0070C0"/>
                </a:solidFill>
              </a:rPr>
              <a:t>dalla</a:t>
            </a:r>
            <a:r>
              <a:rPr sz="1800" b="1" i="1" dirty="0">
                <a:solidFill>
                  <a:srgbClr val="0070C0"/>
                </a:solidFill>
              </a:rPr>
              <a:t> </a:t>
            </a:r>
            <a:r>
              <a:rPr sz="1800" b="1" i="1" dirty="0" err="1">
                <a:solidFill>
                  <a:srgbClr val="0070C0"/>
                </a:solidFill>
              </a:rPr>
              <a:t>testa</a:t>
            </a:r>
            <a:r>
              <a:rPr sz="1800" b="1" i="1" dirty="0">
                <a:solidFill>
                  <a:srgbClr val="0070C0"/>
                </a:solidFill>
              </a:rPr>
              <a:t> un </a:t>
            </a:r>
            <a:r>
              <a:rPr sz="1800" b="1" i="1" dirty="0" err="1">
                <a:solidFill>
                  <a:srgbClr val="0070C0"/>
                </a:solidFill>
              </a:rPr>
              <a:t>pidocchio</a:t>
            </a:r>
            <a:r>
              <a:rPr sz="1800" b="1" i="1" dirty="0">
                <a:solidFill>
                  <a:srgbClr val="0070C0"/>
                </a:solidFill>
              </a:rPr>
              <a:t> </a:t>
            </a:r>
            <a:r>
              <a:rPr sz="1800" b="1" i="1" dirty="0" err="1">
                <a:solidFill>
                  <a:srgbClr val="0070C0"/>
                </a:solidFill>
              </a:rPr>
              <a:t>sopravvive</a:t>
            </a:r>
            <a:r>
              <a:rPr sz="1800" b="1" i="1" dirty="0">
                <a:solidFill>
                  <a:srgbClr val="0070C0"/>
                </a:solidFill>
              </a:rPr>
              <a:t> solo 1-2 </a:t>
            </a:r>
            <a:r>
              <a:rPr sz="1800" b="1" i="1" dirty="0" err="1">
                <a:solidFill>
                  <a:srgbClr val="0070C0"/>
                </a:solidFill>
              </a:rPr>
              <a:t>giorni</a:t>
            </a:r>
            <a:r>
              <a:rPr sz="1800" b="1" i="1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07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4">
            <a:extLst>
              <a:ext uri="{FF2B5EF4-FFF2-40B4-BE49-F238E27FC236}">
                <a16:creationId xmlns:a16="http://schemas.microsoft.com/office/drawing/2014/main" xmlns="" id="{F6703C9E-9EED-2DC6-9ABA-4E23A77F90CD}"/>
              </a:ext>
            </a:extLst>
          </p:cNvPr>
          <p:cNvSpPr/>
          <p:nvPr/>
        </p:nvSpPr>
        <p:spPr>
          <a:xfrm>
            <a:off x="190182" y="5352350"/>
            <a:ext cx="5776633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4">
            <a:extLst>
              <a:ext uri="{FF2B5EF4-FFF2-40B4-BE49-F238E27FC236}">
                <a16:creationId xmlns:a16="http://schemas.microsoft.com/office/drawing/2014/main" xmlns="" id="{D070E7F5-4D05-5BA3-CCC8-AF73394A3478}"/>
              </a:ext>
            </a:extLst>
          </p:cNvPr>
          <p:cNvSpPr/>
          <p:nvPr/>
        </p:nvSpPr>
        <p:spPr>
          <a:xfrm>
            <a:off x="182880" y="3977388"/>
            <a:ext cx="5776633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xmlns="" id="{5CBB4A7C-9899-5542-01F3-7E58C197B30D}"/>
              </a:ext>
            </a:extLst>
          </p:cNvPr>
          <p:cNvSpPr/>
          <p:nvPr/>
        </p:nvSpPr>
        <p:spPr>
          <a:xfrm>
            <a:off x="182880" y="2633823"/>
            <a:ext cx="5776633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0026F61-2853-2BFD-37F6-881761597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185" y="466343"/>
            <a:ext cx="10572607" cy="1362113"/>
          </a:xfrm>
        </p:spPr>
        <p:txBody>
          <a:bodyPr/>
          <a:lstStyle/>
          <a:p>
            <a:r>
              <a:rPr lang="it-IT" sz="3600" dirty="0">
                <a:latin typeface="Algerian" panose="04020705040A02060702" pitchFamily="82" charset="0"/>
              </a:rPr>
              <a:t>SINTOMI  E  CURA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0D2FF67F-A392-8145-AB0B-4AAE35D5D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1875668"/>
            <a:ext cx="6111240" cy="5307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b="1" dirty="0">
                <a:solidFill>
                  <a:srgbClr val="FF0000"/>
                </a:solidFill>
              </a:rPr>
              <a:t>Come capisco se ho i pidocchi?</a:t>
            </a:r>
          </a:p>
        </p:txBody>
      </p:sp>
      <p:pic>
        <p:nvPicPr>
          <p:cNvPr id="9" name="Picture 5" descr="itch.png">
            <a:extLst>
              <a:ext uri="{FF2B5EF4-FFF2-40B4-BE49-F238E27FC236}">
                <a16:creationId xmlns:a16="http://schemas.microsoft.com/office/drawing/2014/main" xmlns="" id="{6F88EC81-E70E-AFBD-E5A0-648954EDFB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185" y="2731962"/>
            <a:ext cx="943975" cy="943975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xmlns="" id="{9A2CB050-5E16-31F4-E954-683714917AFF}"/>
              </a:ext>
            </a:extLst>
          </p:cNvPr>
          <p:cNvSpPr txBox="1"/>
          <p:nvPr/>
        </p:nvSpPr>
        <p:spPr>
          <a:xfrm>
            <a:off x="1481931" y="2889629"/>
            <a:ext cx="4092931" cy="6771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100" b="1" i="0" dirty="0" err="1">
                <a:solidFill>
                  <a:srgbClr val="3C4743"/>
                </a:solidFill>
              </a:rPr>
              <a:t>Prurito</a:t>
            </a:r>
            <a:endParaRPr sz="2100" b="1" i="0" dirty="0">
              <a:solidFill>
                <a:srgbClr val="3C4743"/>
              </a:solidFill>
            </a:endParaRPr>
          </a:p>
          <a:p>
            <a:pPr algn="l"/>
            <a:r>
              <a:rPr sz="1700" b="0" i="0" dirty="0" err="1">
                <a:solidFill>
                  <a:srgbClr val="3C4743"/>
                </a:solidFill>
              </a:rPr>
              <a:t>Soprattutto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dietro</a:t>
            </a:r>
            <a:r>
              <a:rPr sz="1700" b="0" i="0" dirty="0">
                <a:solidFill>
                  <a:srgbClr val="3C4743"/>
                </a:solidFill>
              </a:rPr>
              <a:t> le </a:t>
            </a:r>
            <a:r>
              <a:rPr sz="1700" b="0" i="0" dirty="0" err="1">
                <a:solidFill>
                  <a:srgbClr val="3C4743"/>
                </a:solidFill>
              </a:rPr>
              <a:t>orecchie</a:t>
            </a:r>
            <a:r>
              <a:rPr sz="1700" b="0" i="0" dirty="0">
                <a:solidFill>
                  <a:srgbClr val="3C4743"/>
                </a:solidFill>
              </a:rPr>
              <a:t> e </a:t>
            </a:r>
            <a:r>
              <a:rPr sz="1700" b="0" i="0" dirty="0" err="1">
                <a:solidFill>
                  <a:srgbClr val="3C4743"/>
                </a:solidFill>
              </a:rPr>
              <a:t>sulla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nuca</a:t>
            </a:r>
            <a:r>
              <a:rPr sz="1700" b="0" i="0" dirty="0">
                <a:solidFill>
                  <a:srgbClr val="3C4743"/>
                </a:solidFill>
              </a:rPr>
              <a:t>.</a:t>
            </a:r>
          </a:p>
        </p:txBody>
      </p:sp>
      <p:sp>
        <p:nvSpPr>
          <p:cNvPr id="14" name="Segnaposto contenuto 3">
            <a:extLst>
              <a:ext uri="{FF2B5EF4-FFF2-40B4-BE49-F238E27FC236}">
                <a16:creationId xmlns:a16="http://schemas.microsoft.com/office/drawing/2014/main" xmlns="" id="{735D00F6-FA4C-598A-FE37-41A48B1B36FB}"/>
              </a:ext>
            </a:extLst>
          </p:cNvPr>
          <p:cNvSpPr txBox="1">
            <a:spLocks/>
          </p:cNvSpPr>
          <p:nvPr/>
        </p:nvSpPr>
        <p:spPr>
          <a:xfrm>
            <a:off x="7034784" y="1981803"/>
            <a:ext cx="4072799" cy="5307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2800" b="1" dirty="0">
                <a:solidFill>
                  <a:srgbClr val="FF0000"/>
                </a:solidFill>
              </a:rPr>
              <a:t>Li ho trovati! E adesso?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xmlns="" id="{A2235C38-7CED-0BF9-A408-273162482682}"/>
              </a:ext>
            </a:extLst>
          </p:cNvPr>
          <p:cNvSpPr txBox="1"/>
          <p:nvPr/>
        </p:nvSpPr>
        <p:spPr>
          <a:xfrm>
            <a:off x="1481931" y="4148359"/>
            <a:ext cx="4111822" cy="93871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100" b="1" i="0" dirty="0" err="1">
                <a:solidFill>
                  <a:srgbClr val="3C4743"/>
                </a:solidFill>
              </a:rPr>
              <a:t>Puntini</a:t>
            </a:r>
            <a:r>
              <a:rPr sz="2100" b="1" i="0" dirty="0">
                <a:solidFill>
                  <a:srgbClr val="3C4743"/>
                </a:solidFill>
              </a:rPr>
              <a:t> </a:t>
            </a:r>
            <a:r>
              <a:rPr sz="2100" b="1" i="0" dirty="0" err="1">
                <a:solidFill>
                  <a:srgbClr val="3C4743"/>
                </a:solidFill>
              </a:rPr>
              <a:t>bianchi</a:t>
            </a:r>
            <a:r>
              <a:rPr sz="2100" b="1" i="0" dirty="0">
                <a:solidFill>
                  <a:srgbClr val="3C4743"/>
                </a:solidFill>
              </a:rPr>
              <a:t> </a:t>
            </a:r>
            <a:r>
              <a:rPr sz="2100" b="1" i="0" dirty="0" err="1">
                <a:solidFill>
                  <a:srgbClr val="3C4743"/>
                </a:solidFill>
              </a:rPr>
              <a:t>attaccati</a:t>
            </a:r>
            <a:endParaRPr sz="2100" b="1" i="0" dirty="0">
              <a:solidFill>
                <a:srgbClr val="3C4743"/>
              </a:solidFill>
            </a:endParaRPr>
          </a:p>
          <a:p>
            <a:pPr algn="l"/>
            <a:r>
              <a:rPr sz="1700" b="0" i="0" dirty="0">
                <a:solidFill>
                  <a:srgbClr val="3C4743"/>
                </a:solidFill>
              </a:rPr>
              <a:t>Le </a:t>
            </a:r>
            <a:r>
              <a:rPr sz="1700" b="0" i="0" dirty="0" err="1">
                <a:solidFill>
                  <a:srgbClr val="3C4743"/>
                </a:solidFill>
              </a:rPr>
              <a:t>lendini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sembrano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forfora</a:t>
            </a:r>
            <a:r>
              <a:rPr sz="1700" b="0" i="0" dirty="0">
                <a:solidFill>
                  <a:srgbClr val="3C4743"/>
                </a:solidFill>
              </a:rPr>
              <a:t>, ma non </a:t>
            </a:r>
            <a:r>
              <a:rPr sz="1700" b="0" i="0" dirty="0" err="1">
                <a:solidFill>
                  <a:srgbClr val="3C4743"/>
                </a:solidFill>
              </a:rPr>
              <a:t>si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staccano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soffiando</a:t>
            </a:r>
            <a:r>
              <a:rPr sz="1700" b="0" i="0" dirty="0">
                <a:solidFill>
                  <a:srgbClr val="3C4743"/>
                </a:solidFill>
              </a:rPr>
              <a:t>.</a:t>
            </a:r>
          </a:p>
        </p:txBody>
      </p:sp>
      <p:pic>
        <p:nvPicPr>
          <p:cNvPr id="18" name="Picture 8" descr="lens.png">
            <a:extLst>
              <a:ext uri="{FF2B5EF4-FFF2-40B4-BE49-F238E27FC236}">
                <a16:creationId xmlns:a16="http://schemas.microsoft.com/office/drawing/2014/main" xmlns="" id="{0D13A3B1-D7FA-E698-14D6-B127CDB67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06239"/>
            <a:ext cx="822960" cy="822960"/>
          </a:xfrm>
          <a:prstGeom prst="rect">
            <a:avLst/>
          </a:prstGeom>
        </p:spPr>
      </p:pic>
      <p:pic>
        <p:nvPicPr>
          <p:cNvPr id="22" name="Picture 11" descr="comb.png">
            <a:extLst>
              <a:ext uri="{FF2B5EF4-FFF2-40B4-BE49-F238E27FC236}">
                <a16:creationId xmlns:a16="http://schemas.microsoft.com/office/drawing/2014/main" xmlns="" id="{36FD97A2-633E-1DA1-E3BD-DF7217E34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568697"/>
            <a:ext cx="822960" cy="822960"/>
          </a:xfrm>
          <a:prstGeom prst="rect">
            <a:avLst/>
          </a:prstGeom>
        </p:spPr>
      </p:pic>
      <p:sp>
        <p:nvSpPr>
          <p:cNvPr id="24" name="TextBox 12">
            <a:extLst>
              <a:ext uri="{FF2B5EF4-FFF2-40B4-BE49-F238E27FC236}">
                <a16:creationId xmlns:a16="http://schemas.microsoft.com/office/drawing/2014/main" xmlns="" id="{3DB785EA-07BB-4E65-B2E2-B2EDEE17102B}"/>
              </a:ext>
            </a:extLst>
          </p:cNvPr>
          <p:cNvSpPr txBox="1"/>
          <p:nvPr/>
        </p:nvSpPr>
        <p:spPr>
          <a:xfrm>
            <a:off x="1481931" y="5431630"/>
            <a:ext cx="4334078" cy="93871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100" b="1" i="0" dirty="0">
                <a:solidFill>
                  <a:srgbClr val="3C4743"/>
                </a:solidFill>
              </a:rPr>
              <a:t>Il </a:t>
            </a:r>
            <a:r>
              <a:rPr sz="2100" b="1" i="0" dirty="0" err="1">
                <a:solidFill>
                  <a:srgbClr val="3C4743"/>
                </a:solidFill>
              </a:rPr>
              <a:t>controllo</a:t>
            </a:r>
            <a:r>
              <a:rPr sz="2100" b="1" i="0" dirty="0">
                <a:solidFill>
                  <a:srgbClr val="3C4743"/>
                </a:solidFill>
              </a:rPr>
              <a:t> giusto</a:t>
            </a:r>
          </a:p>
          <a:p>
            <a:pPr algn="l"/>
            <a:r>
              <a:rPr sz="1700" b="0" i="0" dirty="0">
                <a:solidFill>
                  <a:srgbClr val="3C4743"/>
                </a:solidFill>
              </a:rPr>
              <a:t>Un </a:t>
            </a:r>
            <a:r>
              <a:rPr sz="1700" b="0" i="0" dirty="0" err="1">
                <a:solidFill>
                  <a:srgbClr val="3C4743"/>
                </a:solidFill>
              </a:rPr>
              <a:t>adulto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passa</a:t>
            </a:r>
            <a:r>
              <a:rPr sz="1700" b="0" i="0" dirty="0">
                <a:solidFill>
                  <a:srgbClr val="3C4743"/>
                </a:solidFill>
              </a:rPr>
              <a:t> la </a:t>
            </a:r>
            <a:r>
              <a:rPr sz="1700" b="0" i="0" dirty="0" err="1">
                <a:solidFill>
                  <a:srgbClr val="3C4743"/>
                </a:solidFill>
              </a:rPr>
              <a:t>pettinina</a:t>
            </a:r>
            <a:r>
              <a:rPr sz="1700" b="0" i="0" dirty="0">
                <a:solidFill>
                  <a:srgbClr val="3C4743"/>
                </a:solidFill>
              </a:rPr>
              <a:t> a </a:t>
            </a:r>
            <a:r>
              <a:rPr sz="1700" b="0" i="0" dirty="0" err="1">
                <a:solidFill>
                  <a:srgbClr val="3C4743"/>
                </a:solidFill>
              </a:rPr>
              <a:t>denti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fitti</a:t>
            </a:r>
            <a:r>
              <a:rPr sz="1700" b="0" i="0" dirty="0">
                <a:solidFill>
                  <a:srgbClr val="3C4743"/>
                </a:solidFill>
              </a:rPr>
              <a:t> sui </a:t>
            </a:r>
            <a:r>
              <a:rPr sz="1700" b="0" i="0" dirty="0" err="1">
                <a:solidFill>
                  <a:srgbClr val="3C4743"/>
                </a:solidFill>
              </a:rPr>
              <a:t>capelli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bagnati</a:t>
            </a:r>
            <a:r>
              <a:rPr sz="1700" b="0" i="0" dirty="0">
                <a:solidFill>
                  <a:srgbClr val="3C4743"/>
                </a:solidFill>
              </a:rPr>
              <a:t>.</a:t>
            </a:r>
          </a:p>
        </p:txBody>
      </p:sp>
      <p:sp>
        <p:nvSpPr>
          <p:cNvPr id="28" name="Rounded Rectangle 4">
            <a:extLst>
              <a:ext uri="{FF2B5EF4-FFF2-40B4-BE49-F238E27FC236}">
                <a16:creationId xmlns:a16="http://schemas.microsoft.com/office/drawing/2014/main" xmlns="" id="{3FE71046-0FA1-35CD-EC70-78D40CD0CFF6}"/>
              </a:ext>
            </a:extLst>
          </p:cNvPr>
          <p:cNvSpPr/>
          <p:nvPr/>
        </p:nvSpPr>
        <p:spPr>
          <a:xfrm>
            <a:off x="7034784" y="2665853"/>
            <a:ext cx="5157216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4" descr="comb.png">
            <a:extLst>
              <a:ext uri="{FF2B5EF4-FFF2-40B4-BE49-F238E27FC236}">
                <a16:creationId xmlns:a16="http://schemas.microsoft.com/office/drawing/2014/main" xmlns="" id="{902D7056-AABB-5463-6BF5-ECF04FE25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329" y="2871593"/>
            <a:ext cx="777240" cy="777240"/>
          </a:xfrm>
          <a:prstGeom prst="rect">
            <a:avLst/>
          </a:prstGeom>
        </p:spPr>
      </p:pic>
      <p:sp>
        <p:nvSpPr>
          <p:cNvPr id="32" name="TextBox 5">
            <a:extLst>
              <a:ext uri="{FF2B5EF4-FFF2-40B4-BE49-F238E27FC236}">
                <a16:creationId xmlns:a16="http://schemas.microsoft.com/office/drawing/2014/main" xmlns="" id="{D170CE5A-F9D5-5050-D6DE-6014E08BDF42}"/>
              </a:ext>
            </a:extLst>
          </p:cNvPr>
          <p:cNvSpPr txBox="1"/>
          <p:nvPr/>
        </p:nvSpPr>
        <p:spPr>
          <a:xfrm>
            <a:off x="8068898" y="2628019"/>
            <a:ext cx="4060104" cy="120032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100" b="1" i="0" dirty="0" err="1">
                <a:solidFill>
                  <a:srgbClr val="3C4743"/>
                </a:solidFill>
              </a:rPr>
              <a:t>Pettin</a:t>
            </a:r>
            <a:r>
              <a:rPr lang="it-IT" sz="2100" b="1" i="0" dirty="0" err="1">
                <a:solidFill>
                  <a:srgbClr val="3C4743"/>
                </a:solidFill>
              </a:rPr>
              <a:t>ata</a:t>
            </a:r>
            <a:r>
              <a:rPr sz="2100" b="1" i="0" dirty="0">
                <a:solidFill>
                  <a:srgbClr val="3C4743"/>
                </a:solidFill>
              </a:rPr>
              <a:t> ogni </a:t>
            </a:r>
            <a:r>
              <a:rPr sz="2100" b="1" i="0" dirty="0" err="1">
                <a:solidFill>
                  <a:srgbClr val="3C4743"/>
                </a:solidFill>
              </a:rPr>
              <a:t>giorno</a:t>
            </a:r>
            <a:endParaRPr sz="2100" b="1" i="0" dirty="0">
              <a:solidFill>
                <a:srgbClr val="3C4743"/>
              </a:solidFill>
            </a:endParaRPr>
          </a:p>
          <a:p>
            <a:r>
              <a:rPr lang="it-IT" sz="1700" dirty="0">
                <a:solidFill>
                  <a:srgbClr val="3C4743"/>
                </a:solidFill>
              </a:rPr>
              <a:t>Si sceglie il prodotto giusto con il farmacista o il pediatra. S</a:t>
            </a:r>
            <a:r>
              <a:rPr sz="1700" b="0" i="0" dirty="0" err="1">
                <a:solidFill>
                  <a:srgbClr val="3C4743"/>
                </a:solidFill>
              </a:rPr>
              <a:t>i</a:t>
            </a:r>
            <a:r>
              <a:rPr sz="1700" b="0" i="0" dirty="0">
                <a:solidFill>
                  <a:srgbClr val="3C4743"/>
                </a:solidFill>
              </a:rPr>
              <a:t> </a:t>
            </a:r>
            <a:r>
              <a:rPr sz="1700" b="0" i="0" dirty="0" err="1">
                <a:solidFill>
                  <a:srgbClr val="3C4743"/>
                </a:solidFill>
              </a:rPr>
              <a:t>ripete</a:t>
            </a:r>
            <a:r>
              <a:rPr sz="1700" b="0" i="0" dirty="0">
                <a:solidFill>
                  <a:srgbClr val="3C4743"/>
                </a:solidFill>
              </a:rPr>
              <a:t> il </a:t>
            </a:r>
            <a:r>
              <a:rPr sz="1700" b="0" i="0" dirty="0" err="1">
                <a:solidFill>
                  <a:srgbClr val="3C4743"/>
                </a:solidFill>
              </a:rPr>
              <a:t>trattamento</a:t>
            </a:r>
            <a:r>
              <a:rPr sz="1700" b="0" i="0" dirty="0">
                <a:solidFill>
                  <a:srgbClr val="3C4743"/>
                </a:solidFill>
              </a:rPr>
              <a:t> dopo 7-10 </a:t>
            </a:r>
            <a:r>
              <a:rPr sz="1700" b="0" i="0" dirty="0" err="1">
                <a:solidFill>
                  <a:srgbClr val="3C4743"/>
                </a:solidFill>
              </a:rPr>
              <a:t>giorni</a:t>
            </a:r>
            <a:r>
              <a:rPr sz="1700" b="0" i="0" dirty="0">
                <a:solidFill>
                  <a:srgbClr val="3C4743"/>
                </a:solidFill>
              </a:rPr>
              <a:t>.</a:t>
            </a:r>
          </a:p>
        </p:txBody>
      </p:sp>
      <p:sp>
        <p:nvSpPr>
          <p:cNvPr id="36" name="Rounded Rectangle 4">
            <a:extLst>
              <a:ext uri="{FF2B5EF4-FFF2-40B4-BE49-F238E27FC236}">
                <a16:creationId xmlns:a16="http://schemas.microsoft.com/office/drawing/2014/main" xmlns="" id="{CCA7E9D9-7C20-0310-5EA4-F376F8FBDEA7}"/>
              </a:ext>
            </a:extLst>
          </p:cNvPr>
          <p:cNvSpPr/>
          <p:nvPr/>
        </p:nvSpPr>
        <p:spPr>
          <a:xfrm>
            <a:off x="7008193" y="3977388"/>
            <a:ext cx="5157216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6" descr="wash.png">
            <a:extLst>
              <a:ext uri="{FF2B5EF4-FFF2-40B4-BE49-F238E27FC236}">
                <a16:creationId xmlns:a16="http://schemas.microsoft.com/office/drawing/2014/main" xmlns="" id="{0E727EA4-9E59-89FC-4509-FF93CE31C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329" y="4148359"/>
            <a:ext cx="777240" cy="777240"/>
          </a:xfrm>
          <a:prstGeom prst="rect">
            <a:avLst/>
          </a:prstGeom>
        </p:spPr>
      </p:pic>
      <p:sp>
        <p:nvSpPr>
          <p:cNvPr id="40" name="TextBox 7">
            <a:extLst>
              <a:ext uri="{FF2B5EF4-FFF2-40B4-BE49-F238E27FC236}">
                <a16:creationId xmlns:a16="http://schemas.microsoft.com/office/drawing/2014/main" xmlns="" id="{90DAF85D-C648-9BD3-79DF-C8E1CE2E2F1C}"/>
              </a:ext>
            </a:extLst>
          </p:cNvPr>
          <p:cNvSpPr txBox="1"/>
          <p:nvPr/>
        </p:nvSpPr>
        <p:spPr>
          <a:xfrm>
            <a:off x="8165592" y="4198425"/>
            <a:ext cx="3843528" cy="6771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100" b="1" i="0" dirty="0">
                <a:solidFill>
                  <a:srgbClr val="3C4743"/>
                </a:solidFill>
              </a:rPr>
              <a:t>Lavo </a:t>
            </a:r>
            <a:r>
              <a:rPr sz="2100" b="1" i="0" dirty="0" err="1">
                <a:solidFill>
                  <a:srgbClr val="3C4743"/>
                </a:solidFill>
              </a:rPr>
              <a:t>cuscini</a:t>
            </a:r>
            <a:r>
              <a:rPr sz="2100" b="1" i="0" dirty="0">
                <a:solidFill>
                  <a:srgbClr val="3C4743"/>
                </a:solidFill>
              </a:rPr>
              <a:t> e </a:t>
            </a:r>
            <a:r>
              <a:rPr sz="2100" b="1" i="0" dirty="0" err="1">
                <a:solidFill>
                  <a:srgbClr val="3C4743"/>
                </a:solidFill>
              </a:rPr>
              <a:t>cappelli</a:t>
            </a:r>
            <a:endParaRPr sz="2100" b="1" i="0" dirty="0">
              <a:solidFill>
                <a:srgbClr val="3C4743"/>
              </a:solidFill>
            </a:endParaRPr>
          </a:p>
          <a:p>
            <a:pPr algn="l"/>
            <a:r>
              <a:rPr sz="1700" b="0" i="0" dirty="0">
                <a:solidFill>
                  <a:srgbClr val="3C4743"/>
                </a:solidFill>
              </a:rPr>
              <a:t>In </a:t>
            </a:r>
            <a:r>
              <a:rPr sz="1700" b="0" i="0" dirty="0" err="1">
                <a:solidFill>
                  <a:srgbClr val="3C4743"/>
                </a:solidFill>
              </a:rPr>
              <a:t>lavatrice</a:t>
            </a:r>
            <a:r>
              <a:rPr sz="1700" b="0" i="0" dirty="0">
                <a:solidFill>
                  <a:srgbClr val="3C4743"/>
                </a:solidFill>
              </a:rPr>
              <a:t> ad </a:t>
            </a:r>
            <a:r>
              <a:rPr sz="1700" b="0" i="0" dirty="0" err="1">
                <a:solidFill>
                  <a:srgbClr val="3C4743"/>
                </a:solidFill>
              </a:rPr>
              <a:t>almeno</a:t>
            </a:r>
            <a:r>
              <a:rPr sz="1700" b="0" i="0" dirty="0">
                <a:solidFill>
                  <a:srgbClr val="3C4743"/>
                </a:solidFill>
              </a:rPr>
              <a:t> 60 °C.</a:t>
            </a: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xmlns="" id="{0C192F6C-0B25-48F4-0314-9F739D6C9874}"/>
              </a:ext>
            </a:extLst>
          </p:cNvPr>
          <p:cNvSpPr/>
          <p:nvPr/>
        </p:nvSpPr>
        <p:spPr>
          <a:xfrm>
            <a:off x="6971785" y="5371819"/>
            <a:ext cx="5157216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4" name="Picture 8" descr="school.png">
            <a:extLst>
              <a:ext uri="{FF2B5EF4-FFF2-40B4-BE49-F238E27FC236}">
                <a16:creationId xmlns:a16="http://schemas.microsoft.com/office/drawing/2014/main" xmlns="" id="{9612763B-0128-FE08-586A-4390D15E7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282" y="5512369"/>
            <a:ext cx="777240" cy="777240"/>
          </a:xfrm>
          <a:prstGeom prst="rect">
            <a:avLst/>
          </a:prstGeom>
        </p:spPr>
      </p:pic>
      <p:sp>
        <p:nvSpPr>
          <p:cNvPr id="46" name="TextBox 9">
            <a:extLst>
              <a:ext uri="{FF2B5EF4-FFF2-40B4-BE49-F238E27FC236}">
                <a16:creationId xmlns:a16="http://schemas.microsoft.com/office/drawing/2014/main" xmlns="" id="{01C521F7-2A58-91EC-B70E-A9416EBBDDFC}"/>
              </a:ext>
            </a:extLst>
          </p:cNvPr>
          <p:cNvSpPr txBox="1"/>
          <p:nvPr/>
        </p:nvSpPr>
        <p:spPr>
          <a:xfrm>
            <a:off x="8068897" y="5381564"/>
            <a:ext cx="3932921" cy="93871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100" b="1" i="0" dirty="0">
                <a:solidFill>
                  <a:srgbClr val="3C4743"/>
                </a:solidFill>
              </a:rPr>
              <a:t>Lo </a:t>
            </a:r>
            <a:r>
              <a:rPr sz="2100" b="1" i="0" dirty="0" err="1">
                <a:solidFill>
                  <a:srgbClr val="3C4743"/>
                </a:solidFill>
              </a:rPr>
              <a:t>dico</a:t>
            </a:r>
            <a:r>
              <a:rPr sz="2100" b="1" i="0" dirty="0">
                <a:solidFill>
                  <a:srgbClr val="3C4743"/>
                </a:solidFill>
              </a:rPr>
              <a:t> a </a:t>
            </a:r>
            <a:r>
              <a:rPr sz="2100" b="1" i="0" dirty="0" err="1">
                <a:solidFill>
                  <a:srgbClr val="3C4743"/>
                </a:solidFill>
              </a:rPr>
              <a:t>scuola</a:t>
            </a:r>
            <a:endParaRPr sz="2100" b="1" i="0" dirty="0">
              <a:solidFill>
                <a:srgbClr val="3C4743"/>
              </a:solidFill>
            </a:endParaRPr>
          </a:p>
          <a:p>
            <a:pPr algn="l"/>
            <a:r>
              <a:rPr sz="1700" b="0" i="0" dirty="0">
                <a:solidFill>
                  <a:srgbClr val="3C4743"/>
                </a:solidFill>
              </a:rPr>
              <a:t>Si </a:t>
            </a:r>
            <a:r>
              <a:rPr sz="1700" b="0" i="0" dirty="0" err="1">
                <a:solidFill>
                  <a:srgbClr val="3C4743"/>
                </a:solidFill>
              </a:rPr>
              <a:t>torna</a:t>
            </a:r>
            <a:r>
              <a:rPr sz="1700" b="0" i="0" dirty="0">
                <a:solidFill>
                  <a:srgbClr val="3C4743"/>
                </a:solidFill>
              </a:rPr>
              <a:t> in </a:t>
            </a:r>
            <a:r>
              <a:rPr sz="1700" b="0" i="0" dirty="0" err="1">
                <a:solidFill>
                  <a:srgbClr val="3C4743"/>
                </a:solidFill>
              </a:rPr>
              <a:t>classe</a:t>
            </a:r>
            <a:r>
              <a:rPr sz="1700" b="0" i="0" dirty="0">
                <a:solidFill>
                  <a:srgbClr val="3C4743"/>
                </a:solidFill>
              </a:rPr>
              <a:t> dopo aver </a:t>
            </a:r>
            <a:r>
              <a:rPr sz="1700" b="0" i="0" dirty="0" err="1">
                <a:solidFill>
                  <a:srgbClr val="3C4743"/>
                </a:solidFill>
              </a:rPr>
              <a:t>fatto</a:t>
            </a:r>
            <a:r>
              <a:rPr sz="1700" b="0" i="0" dirty="0">
                <a:solidFill>
                  <a:srgbClr val="3C4743"/>
                </a:solidFill>
              </a:rPr>
              <a:t> il </a:t>
            </a:r>
            <a:r>
              <a:rPr sz="1700" b="0" i="0" dirty="0" err="1">
                <a:solidFill>
                  <a:srgbClr val="3C4743"/>
                </a:solidFill>
              </a:rPr>
              <a:t>trattamento</a:t>
            </a:r>
            <a:r>
              <a:rPr sz="1700" b="0" i="0" dirty="0">
                <a:solidFill>
                  <a:srgbClr val="3C474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060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67106DD-8B0C-44C5-E0DA-E32E1A7C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>
                <a:latin typeface="Algerian" panose="04020705040A02060702" pitchFamily="82" charset="0"/>
              </a:rPr>
              <a:t>Miti da sfatare</a:t>
            </a:r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877E6ADA-44B3-287E-BBFE-E5372FBE2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9735" y="2090851"/>
            <a:ext cx="5241939" cy="97394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t-IT" sz="2100" b="1" dirty="0"/>
              <a:t>Colpiscono solo chi è sporco o si lava poco</a:t>
            </a:r>
            <a:r>
              <a:rPr lang="it-IT" sz="21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100" dirty="0">
                <a:solidFill>
                  <a:srgbClr val="FF0000"/>
                </a:solidFill>
              </a:rPr>
              <a:t>Falso.</a:t>
            </a:r>
            <a:r>
              <a:rPr lang="it-IT" sz="2100" dirty="0"/>
              <a:t> Anzi ,a volte, preferiscono i capelli puliti.</a:t>
            </a:r>
          </a:p>
        </p:txBody>
      </p:sp>
      <p:pic>
        <p:nvPicPr>
          <p:cNvPr id="6" name="Picture 3" descr="falso.png">
            <a:extLst>
              <a:ext uri="{FF2B5EF4-FFF2-40B4-BE49-F238E27FC236}">
                <a16:creationId xmlns:a16="http://schemas.microsoft.com/office/drawing/2014/main" xmlns="" id="{82397896-B221-C582-50E2-B68630A806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9557" y="2087416"/>
            <a:ext cx="850604" cy="850604"/>
          </a:xfrm>
          <a:prstGeom prst="rect">
            <a:avLst/>
          </a:prstGeom>
        </p:spPr>
      </p:pic>
      <p:pic>
        <p:nvPicPr>
          <p:cNvPr id="8" name="Picture 15" descr="vero.png">
            <a:extLst>
              <a:ext uri="{FF2B5EF4-FFF2-40B4-BE49-F238E27FC236}">
                <a16:creationId xmlns:a16="http://schemas.microsoft.com/office/drawing/2014/main" xmlns="" id="{AEE2E0E4-2A5A-8975-716C-E08D1BFF6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57" y="5029545"/>
            <a:ext cx="914400" cy="973942"/>
          </a:xfrm>
          <a:prstGeom prst="rect">
            <a:avLst/>
          </a:prstGeom>
        </p:spPr>
      </p:pic>
      <p:pic>
        <p:nvPicPr>
          <p:cNvPr id="9" name="Picture 3" descr="falso.png">
            <a:extLst>
              <a:ext uri="{FF2B5EF4-FFF2-40B4-BE49-F238E27FC236}">
                <a16:creationId xmlns:a16="http://schemas.microsoft.com/office/drawing/2014/main" xmlns="" id="{20D986CE-D6AE-B804-2DE6-BF5087AB3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56" y="3403506"/>
            <a:ext cx="850604" cy="850604"/>
          </a:xfrm>
          <a:prstGeom prst="rect">
            <a:avLst/>
          </a:prstGeom>
        </p:spPr>
      </p:pic>
      <p:sp>
        <p:nvSpPr>
          <p:cNvPr id="10" name="Segnaposto contenuto 3">
            <a:extLst>
              <a:ext uri="{FF2B5EF4-FFF2-40B4-BE49-F238E27FC236}">
                <a16:creationId xmlns:a16="http://schemas.microsoft.com/office/drawing/2014/main" xmlns="" id="{C7850D23-8227-4ACA-C272-A61B644243B5}"/>
              </a:ext>
            </a:extLst>
          </p:cNvPr>
          <p:cNvSpPr txBox="1">
            <a:spLocks/>
          </p:cNvSpPr>
          <p:nvPr/>
        </p:nvSpPr>
        <p:spPr>
          <a:xfrm>
            <a:off x="1632473" y="3460687"/>
            <a:ext cx="5347077" cy="1362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it-IT" sz="2100" b="1" dirty="0"/>
              <a:t>Saltano o volano da una testa all’altra</a:t>
            </a:r>
            <a:r>
              <a:rPr lang="it-IT" sz="21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2100" dirty="0">
                <a:solidFill>
                  <a:srgbClr val="FF0000"/>
                </a:solidFill>
              </a:rPr>
              <a:t>Falso. </a:t>
            </a:r>
            <a:r>
              <a:rPr lang="it-IT" sz="2100" dirty="0"/>
              <a:t>Non hanno ali e non sanno saltare.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xmlns="" id="{B0CDD5F4-7174-290B-E6DB-FABC4CA14F9D}"/>
              </a:ext>
            </a:extLst>
          </p:cNvPr>
          <p:cNvSpPr txBox="1"/>
          <p:nvPr/>
        </p:nvSpPr>
        <p:spPr>
          <a:xfrm>
            <a:off x="1632473" y="5147185"/>
            <a:ext cx="4727986" cy="73866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sz="2100" b="1" dirty="0" err="1"/>
              <a:t>Possono</a:t>
            </a:r>
            <a:r>
              <a:rPr sz="2100" b="1" dirty="0"/>
              <a:t> venire a </a:t>
            </a:r>
            <a:r>
              <a:rPr sz="2100" b="1" dirty="0" err="1"/>
              <a:t>chiunque</a:t>
            </a:r>
            <a:r>
              <a:rPr sz="2100" b="1" dirty="0"/>
              <a:t>.</a:t>
            </a:r>
          </a:p>
          <a:p>
            <a:pPr algn="l"/>
            <a:r>
              <a:rPr lang="it-IT" sz="2100" b="0" i="0" dirty="0">
                <a:solidFill>
                  <a:srgbClr val="00B050"/>
                </a:solidFill>
              </a:rPr>
              <a:t>Vero. </a:t>
            </a:r>
            <a:r>
              <a:rPr sz="2100" b="0" i="0" dirty="0">
                <a:solidFill>
                  <a:srgbClr val="3C4743"/>
                </a:solidFill>
              </a:rPr>
              <a:t>Non </a:t>
            </a:r>
            <a:r>
              <a:rPr sz="2100" b="0" i="0" dirty="0" err="1">
                <a:solidFill>
                  <a:srgbClr val="3C4743"/>
                </a:solidFill>
              </a:rPr>
              <a:t>c'è</a:t>
            </a:r>
            <a:r>
              <a:rPr sz="2100" b="0" i="0" dirty="0">
                <a:solidFill>
                  <a:srgbClr val="3C4743"/>
                </a:solidFill>
              </a:rPr>
              <a:t> niente di cui </a:t>
            </a:r>
            <a:r>
              <a:rPr sz="2100" b="0" i="0" dirty="0" err="1">
                <a:solidFill>
                  <a:srgbClr val="3C4743"/>
                </a:solidFill>
              </a:rPr>
              <a:t>vergognarsi</a:t>
            </a:r>
            <a:r>
              <a:rPr sz="2100" b="0" i="0" dirty="0">
                <a:solidFill>
                  <a:srgbClr val="3C4743"/>
                </a:solidFill>
              </a:rPr>
              <a:t>.</a:t>
            </a:r>
          </a:p>
        </p:txBody>
      </p:sp>
      <p:pic>
        <p:nvPicPr>
          <p:cNvPr id="14" name="Picture 2" descr="Capelli con tante lendini bianche attaccate">
            <a:extLst>
              <a:ext uri="{FF2B5EF4-FFF2-40B4-BE49-F238E27FC236}">
                <a16:creationId xmlns:a16="http://schemas.microsoft.com/office/drawing/2014/main" xmlns="" id="{6C9D7AA0-74DE-F442-F4C7-D8A35DCDBB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00" b="3000"/>
          <a:stretch>
            <a:fillRect/>
          </a:stretch>
        </p:blipFill>
        <p:spPr>
          <a:xfrm>
            <a:off x="7716087" y="4447680"/>
            <a:ext cx="1950724" cy="1950724"/>
          </a:xfrm>
          <a:prstGeom prst="rect">
            <a:avLst/>
          </a:prstGeom>
          <a:ln w="50800">
            <a:solidFill>
              <a:srgbClr val="FFFFFF"/>
            </a:solidFill>
          </a:ln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xmlns="" id="{2820FB78-5C96-FC85-9EDD-C1262F79D360}"/>
              </a:ext>
            </a:extLst>
          </p:cNvPr>
          <p:cNvSpPr txBox="1"/>
          <p:nvPr/>
        </p:nvSpPr>
        <p:spPr>
          <a:xfrm>
            <a:off x="6862649" y="6455032"/>
            <a:ext cx="36576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 i="1" dirty="0">
                <a:solidFill>
                  <a:srgbClr val="3C4743"/>
                </a:solidFill>
              </a:rPr>
              <a:t>I </a:t>
            </a:r>
            <a:r>
              <a:rPr sz="1400" b="0" i="1" dirty="0" err="1">
                <a:solidFill>
                  <a:srgbClr val="3C4743"/>
                </a:solidFill>
              </a:rPr>
              <a:t>puntini</a:t>
            </a:r>
            <a:r>
              <a:rPr sz="1400" b="0" i="1" dirty="0">
                <a:solidFill>
                  <a:srgbClr val="3C4743"/>
                </a:solidFill>
              </a:rPr>
              <a:t> </a:t>
            </a:r>
            <a:r>
              <a:rPr sz="1400" b="0" i="1" dirty="0" err="1">
                <a:solidFill>
                  <a:srgbClr val="3C4743"/>
                </a:solidFill>
              </a:rPr>
              <a:t>bianchi</a:t>
            </a:r>
            <a:r>
              <a:rPr sz="1400" b="0" i="1" dirty="0">
                <a:solidFill>
                  <a:srgbClr val="3C4743"/>
                </a:solidFill>
              </a:rPr>
              <a:t> </a:t>
            </a:r>
            <a:r>
              <a:rPr sz="1400" b="0" i="1" dirty="0" err="1">
                <a:solidFill>
                  <a:srgbClr val="3C4743"/>
                </a:solidFill>
              </a:rPr>
              <a:t>sono</a:t>
            </a:r>
            <a:r>
              <a:rPr sz="1400" b="0" i="1" dirty="0">
                <a:solidFill>
                  <a:srgbClr val="3C4743"/>
                </a:solidFill>
              </a:rPr>
              <a:t> </a:t>
            </a:r>
            <a:r>
              <a:rPr sz="1400" b="0" i="1" dirty="0" err="1">
                <a:solidFill>
                  <a:srgbClr val="3C4743"/>
                </a:solidFill>
              </a:rPr>
              <a:t>lendini</a:t>
            </a:r>
            <a:endParaRPr sz="1400" b="0" i="1" dirty="0">
              <a:solidFill>
                <a:srgbClr val="3C4743"/>
              </a:solidFill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xmlns="" id="{FAE71C8B-76DB-954F-3B63-FACED7B3A07F}"/>
              </a:ext>
            </a:extLst>
          </p:cNvPr>
          <p:cNvSpPr txBox="1"/>
          <p:nvPr/>
        </p:nvSpPr>
        <p:spPr>
          <a:xfrm>
            <a:off x="7716087" y="3736491"/>
            <a:ext cx="493776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0" i="1" dirty="0">
                <a:solidFill>
                  <a:srgbClr val="3C4743"/>
                </a:solidFill>
              </a:rPr>
              <a:t>Al </a:t>
            </a:r>
            <a:r>
              <a:rPr sz="1600" b="0" i="1" dirty="0" err="1">
                <a:solidFill>
                  <a:srgbClr val="3C4743"/>
                </a:solidFill>
              </a:rPr>
              <a:t>microscopio</a:t>
            </a:r>
            <a:r>
              <a:rPr sz="1600" b="0" i="1" dirty="0">
                <a:solidFill>
                  <a:srgbClr val="3C4743"/>
                </a:solidFill>
              </a:rPr>
              <a:t> </a:t>
            </a:r>
            <a:r>
              <a:rPr sz="1600" b="0" i="1" dirty="0" err="1">
                <a:solidFill>
                  <a:srgbClr val="3C4743"/>
                </a:solidFill>
              </a:rPr>
              <a:t>si</a:t>
            </a:r>
            <a:r>
              <a:rPr sz="1600" b="0" i="1" dirty="0">
                <a:solidFill>
                  <a:srgbClr val="3C4743"/>
                </a:solidFill>
              </a:rPr>
              <a:t> </a:t>
            </a:r>
            <a:r>
              <a:rPr sz="1600" b="0" i="1" dirty="0" err="1">
                <a:solidFill>
                  <a:srgbClr val="3C4743"/>
                </a:solidFill>
              </a:rPr>
              <a:t>vedono</a:t>
            </a:r>
            <a:r>
              <a:rPr sz="1600" b="0" i="1" dirty="0">
                <a:solidFill>
                  <a:srgbClr val="3C4743"/>
                </a:solidFill>
              </a:rPr>
              <a:t> le </a:t>
            </a:r>
            <a:r>
              <a:rPr sz="1600" b="0" i="1" dirty="0" err="1">
                <a:solidFill>
                  <a:srgbClr val="3C4743"/>
                </a:solidFill>
              </a:rPr>
              <a:t>zampe</a:t>
            </a:r>
            <a:r>
              <a:rPr sz="1600" b="0" i="1" dirty="0">
                <a:solidFill>
                  <a:srgbClr val="3C4743"/>
                </a:solidFill>
              </a:rPr>
              <a:t> a </a:t>
            </a:r>
            <a:r>
              <a:rPr sz="1600" b="0" i="1" dirty="0" err="1">
                <a:solidFill>
                  <a:srgbClr val="3C4743"/>
                </a:solidFill>
              </a:rPr>
              <a:t>uncino</a:t>
            </a:r>
            <a:r>
              <a:rPr sz="1600" b="0" i="1" dirty="0">
                <a:solidFill>
                  <a:srgbClr val="3C4743"/>
                </a:solidFill>
              </a:rPr>
              <a:t>:</a:t>
            </a:r>
          </a:p>
          <a:p>
            <a:pPr algn="ctr"/>
            <a:r>
              <a:rPr sz="1600" b="0" i="1" dirty="0" err="1">
                <a:solidFill>
                  <a:srgbClr val="3C4743"/>
                </a:solidFill>
              </a:rPr>
              <a:t>servono</a:t>
            </a:r>
            <a:r>
              <a:rPr sz="1600" b="0" i="1" dirty="0">
                <a:solidFill>
                  <a:srgbClr val="3C4743"/>
                </a:solidFill>
              </a:rPr>
              <a:t> per </a:t>
            </a:r>
            <a:r>
              <a:rPr sz="1600" b="0" i="1" dirty="0" err="1">
                <a:solidFill>
                  <a:srgbClr val="3C4743"/>
                </a:solidFill>
              </a:rPr>
              <a:t>aggrapparsi</a:t>
            </a:r>
            <a:r>
              <a:rPr sz="1600" b="0" i="1" dirty="0">
                <a:solidFill>
                  <a:srgbClr val="3C4743"/>
                </a:solidFill>
              </a:rPr>
              <a:t>, non per </a:t>
            </a:r>
            <a:r>
              <a:rPr sz="1600" b="0" i="1" dirty="0" err="1">
                <a:solidFill>
                  <a:srgbClr val="3C4743"/>
                </a:solidFill>
              </a:rPr>
              <a:t>saltare</a:t>
            </a:r>
            <a:r>
              <a:rPr sz="1600" b="0" i="1" dirty="0">
                <a:solidFill>
                  <a:srgbClr val="3C4743"/>
                </a:solidFill>
              </a:rPr>
              <a:t>.</a:t>
            </a:r>
          </a:p>
        </p:txBody>
      </p:sp>
      <p:pic>
        <p:nvPicPr>
          <p:cNvPr id="20" name="Picture 2" descr="Pidocchio al microscopio con le zampe a uncino">
            <a:extLst>
              <a:ext uri="{FF2B5EF4-FFF2-40B4-BE49-F238E27FC236}">
                <a16:creationId xmlns:a16="http://schemas.microsoft.com/office/drawing/2014/main" xmlns="" id="{B3455EDC-A110-5E26-413F-07C73A20E1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" r="145"/>
          <a:stretch>
            <a:fillRect/>
          </a:stretch>
        </p:blipFill>
        <p:spPr>
          <a:xfrm>
            <a:off x="9059312" y="2040671"/>
            <a:ext cx="2319316" cy="1653586"/>
          </a:xfrm>
          <a:prstGeom prst="rect">
            <a:avLst/>
          </a:prstGeom>
          <a:ln w="5080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348747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" y="489204"/>
            <a:ext cx="11155680" cy="1325880"/>
          </a:xfrm>
        </p:spPr>
        <p:txBody>
          <a:bodyPr/>
          <a:lstStyle/>
          <a:p>
            <a:r>
              <a:rPr lang="it-IT" sz="4000" dirty="0">
                <a:latin typeface="Algerian" panose="04020705040A02060702" pitchFamily="82" charset="0"/>
              </a:rPr>
              <a:t>Le regole d’oro</a:t>
            </a:r>
            <a:endParaRPr sz="4000" b="1" dirty="0">
              <a:solidFill>
                <a:srgbClr val="FFFFFF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48640" y="2011680"/>
            <a:ext cx="265176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Mamma controlla i capelli della figlia"/>
          <p:cNvPicPr>
            <a:picLocks noChangeAspect="1"/>
          </p:cNvPicPr>
          <p:nvPr/>
        </p:nvPicPr>
        <p:blipFill>
          <a:blip r:embed="rId3"/>
          <a:srcRect t="19298" b="19298"/>
          <a:stretch>
            <a:fillRect/>
          </a:stretch>
        </p:blipFill>
        <p:spPr>
          <a:xfrm>
            <a:off x="658368" y="2121408"/>
            <a:ext cx="2432304" cy="2240280"/>
          </a:xfrm>
          <a:prstGeom prst="rect">
            <a:avLst/>
          </a:prstGeom>
          <a:ln w="50800">
            <a:solidFill>
              <a:srgbClr val="FFFFFF"/>
            </a:solidFill>
          </a:ln>
        </p:spPr>
      </p:pic>
      <p:sp>
        <p:nvSpPr>
          <p:cNvPr id="5" name="Oval 4"/>
          <p:cNvSpPr/>
          <p:nvPr/>
        </p:nvSpPr>
        <p:spPr>
          <a:xfrm>
            <a:off x="1572768" y="4114800"/>
            <a:ext cx="603504" cy="603504"/>
          </a:xfrm>
          <a:prstGeom prst="ellipse">
            <a:avLst/>
          </a:prstGeom>
          <a:solidFill>
            <a:srgbClr val="DDC237"/>
          </a:solidFill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3C4743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754880"/>
            <a:ext cx="2432304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i="0">
                <a:solidFill>
                  <a:srgbClr val="3C4743"/>
                </a:solidFill>
              </a:rPr>
              <a:t>Controllo la testa una volta a settimana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64992" y="2011680"/>
            <a:ext cx="265176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Ragazza di spalle con i capelli raccolti in una treccia con un fiore"/>
          <p:cNvPicPr>
            <a:picLocks noChangeAspect="1"/>
          </p:cNvPicPr>
          <p:nvPr/>
        </p:nvPicPr>
        <p:blipFill>
          <a:blip r:embed="rId4"/>
          <a:srcRect t="16382" b="16382"/>
          <a:stretch>
            <a:fillRect/>
          </a:stretch>
        </p:blipFill>
        <p:spPr>
          <a:xfrm>
            <a:off x="3474720" y="2121408"/>
            <a:ext cx="2432304" cy="2240280"/>
          </a:xfrm>
          <a:prstGeom prst="rect">
            <a:avLst/>
          </a:prstGeom>
          <a:ln w="50800">
            <a:solidFill>
              <a:srgbClr val="FFFFFF"/>
            </a:solidFill>
          </a:ln>
        </p:spPr>
      </p:pic>
      <p:sp>
        <p:nvSpPr>
          <p:cNvPr id="9" name="Oval 8"/>
          <p:cNvSpPr/>
          <p:nvPr/>
        </p:nvSpPr>
        <p:spPr>
          <a:xfrm>
            <a:off x="4389120" y="4114800"/>
            <a:ext cx="603504" cy="603504"/>
          </a:xfrm>
          <a:prstGeom prst="ellipse">
            <a:avLst/>
          </a:prstGeom>
          <a:solidFill>
            <a:srgbClr val="DDC237"/>
          </a:solidFill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3C4743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4720" y="4754880"/>
            <a:ext cx="2432304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i="0">
                <a:solidFill>
                  <a:srgbClr val="3C4743"/>
                </a:solidFill>
              </a:rPr>
              <a:t>Se ho i capelli lunghi, li lego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2011680"/>
            <a:ext cx="265176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Tanti cappellini colorati"/>
          <p:cNvPicPr>
            <a:picLocks noChangeAspect="1"/>
          </p:cNvPicPr>
          <p:nvPr/>
        </p:nvPicPr>
        <p:blipFill>
          <a:blip r:embed="rId5"/>
          <a:srcRect t="9467" b="9467"/>
          <a:stretch>
            <a:fillRect/>
          </a:stretch>
        </p:blipFill>
        <p:spPr>
          <a:xfrm>
            <a:off x="6291072" y="2121408"/>
            <a:ext cx="2432304" cy="2240280"/>
          </a:xfrm>
          <a:prstGeom prst="rect">
            <a:avLst/>
          </a:prstGeom>
          <a:ln w="50800">
            <a:solidFill>
              <a:srgbClr val="FFFFFF"/>
            </a:solidFill>
          </a:ln>
        </p:spPr>
      </p:pic>
      <p:sp>
        <p:nvSpPr>
          <p:cNvPr id="13" name="Oval 12"/>
          <p:cNvSpPr/>
          <p:nvPr/>
        </p:nvSpPr>
        <p:spPr>
          <a:xfrm>
            <a:off x="7205472" y="4114800"/>
            <a:ext cx="603504" cy="603504"/>
          </a:xfrm>
          <a:prstGeom prst="ellipse">
            <a:avLst/>
          </a:prstGeom>
          <a:solidFill>
            <a:srgbClr val="DDC237"/>
          </a:solidFill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3C4743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1072" y="4754880"/>
            <a:ext cx="2432304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i="0" dirty="0">
                <a:solidFill>
                  <a:srgbClr val="3C4743"/>
                </a:solidFill>
              </a:rPr>
              <a:t>Non </a:t>
            </a:r>
            <a:r>
              <a:rPr sz="1700" b="1" i="0" dirty="0" err="1">
                <a:solidFill>
                  <a:srgbClr val="3C4743"/>
                </a:solidFill>
              </a:rPr>
              <a:t>scambio</a:t>
            </a:r>
            <a:r>
              <a:rPr sz="1700" b="1" i="0" dirty="0">
                <a:solidFill>
                  <a:srgbClr val="3C4743"/>
                </a:solidFill>
              </a:rPr>
              <a:t> </a:t>
            </a:r>
            <a:r>
              <a:rPr sz="1700" b="1" i="0" dirty="0" err="1">
                <a:solidFill>
                  <a:srgbClr val="3C4743"/>
                </a:solidFill>
              </a:rPr>
              <a:t>cappelli</a:t>
            </a:r>
            <a:r>
              <a:rPr sz="1700" b="1" i="0" dirty="0">
                <a:solidFill>
                  <a:srgbClr val="3C4743"/>
                </a:solidFill>
              </a:rPr>
              <a:t>, </a:t>
            </a:r>
            <a:r>
              <a:rPr sz="1700" b="1" i="0" dirty="0" err="1">
                <a:solidFill>
                  <a:srgbClr val="3C4743"/>
                </a:solidFill>
              </a:rPr>
              <a:t>spazzole</a:t>
            </a:r>
            <a:r>
              <a:rPr sz="1700" b="1" i="0" dirty="0">
                <a:solidFill>
                  <a:srgbClr val="3C4743"/>
                </a:solidFill>
              </a:rPr>
              <a:t> e </a:t>
            </a:r>
            <a:r>
              <a:rPr sz="1700" b="1" i="0" dirty="0" err="1">
                <a:solidFill>
                  <a:srgbClr val="3C4743"/>
                </a:solidFill>
              </a:rPr>
              <a:t>cuffie</a:t>
            </a:r>
            <a:endParaRPr sz="1700" b="1" i="0" dirty="0">
              <a:solidFill>
                <a:srgbClr val="3C4743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997696" y="2011680"/>
            <a:ext cx="265176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Tre bambini che ballano felici tenendosi per mano"/>
          <p:cNvPicPr>
            <a:picLocks noChangeAspect="1"/>
          </p:cNvPicPr>
          <p:nvPr/>
        </p:nvPicPr>
        <p:blipFill>
          <a:blip r:embed="rId6"/>
          <a:srcRect t="19298" b="19298"/>
          <a:stretch>
            <a:fillRect/>
          </a:stretch>
        </p:blipFill>
        <p:spPr>
          <a:xfrm>
            <a:off x="9107424" y="2121408"/>
            <a:ext cx="2432304" cy="2240280"/>
          </a:xfrm>
          <a:prstGeom prst="rect">
            <a:avLst/>
          </a:prstGeom>
          <a:ln w="50800">
            <a:solidFill>
              <a:srgbClr val="FFFFFF"/>
            </a:solidFill>
          </a:ln>
        </p:spPr>
      </p:pic>
      <p:sp>
        <p:nvSpPr>
          <p:cNvPr id="17" name="Oval 16"/>
          <p:cNvSpPr/>
          <p:nvPr/>
        </p:nvSpPr>
        <p:spPr>
          <a:xfrm>
            <a:off x="10021824" y="4114800"/>
            <a:ext cx="603504" cy="603504"/>
          </a:xfrm>
          <a:prstGeom prst="ellipse">
            <a:avLst/>
          </a:prstGeom>
          <a:solidFill>
            <a:srgbClr val="DDC237"/>
          </a:solidFill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3C4743"/>
                </a:solidFill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07424" y="4754880"/>
            <a:ext cx="2432304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i="0">
                <a:solidFill>
                  <a:srgbClr val="0070C0"/>
                </a:solidFill>
              </a:rPr>
              <a:t>Non prendo in giro nessuno: può capitare a tutti!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5F802E0-6321-E004-4039-F635A5B6A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466343"/>
            <a:ext cx="10550983" cy="1362113"/>
          </a:xfrm>
        </p:spPr>
        <p:txBody>
          <a:bodyPr>
            <a:normAutofit/>
          </a:bodyPr>
          <a:lstStyle/>
          <a:p>
            <a:r>
              <a:rPr lang="it-IT" sz="3600" dirty="0">
                <a:latin typeface="Algerian" panose="04020705040A02060702" pitchFamily="82" charset="0"/>
              </a:rPr>
              <a:t>Fonti</a:t>
            </a:r>
            <a:endParaRPr lang="it-IT" sz="36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906EDD4-6C28-5185-DFC2-B38D7E056D88}"/>
              </a:ext>
            </a:extLst>
          </p:cNvPr>
          <p:cNvSpPr txBox="1"/>
          <p:nvPr/>
        </p:nvSpPr>
        <p:spPr>
          <a:xfrm>
            <a:off x="357808" y="1828456"/>
            <a:ext cx="573819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3C4743"/>
                </a:solidFill>
              </a:rPr>
              <a:t>Treccani – Vocabolario online</a:t>
            </a:r>
          </a:p>
          <a:p>
            <a:pPr>
              <a:spcAft>
                <a:spcPts val="100"/>
              </a:spcAft>
            </a:pPr>
            <a:r>
              <a:rPr lang="it-IT" sz="2800" i="1" dirty="0">
                <a:solidFill>
                  <a:srgbClr val="3C4743"/>
                </a:solidFill>
              </a:rPr>
              <a:t>voce «pediculosi» (origine della parola)</a:t>
            </a:r>
          </a:p>
          <a:p>
            <a:pPr>
              <a:spcAft>
                <a:spcPts val="1400"/>
              </a:spcAft>
            </a:pPr>
            <a:r>
              <a:rPr lang="it-IT" sz="2800" dirty="0">
                <a:solidFill>
                  <a:srgbClr val="6B7470"/>
                </a:solidFill>
              </a:rPr>
              <a:t>treccani.it/vocabolario/pediculosi</a:t>
            </a:r>
          </a:p>
          <a:p>
            <a:pPr marL="342900" indent="-34290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3C4743"/>
                </a:solidFill>
              </a:rPr>
              <a:t>Treccani – Enciclopedia online</a:t>
            </a:r>
          </a:p>
          <a:p>
            <a:pPr>
              <a:spcAft>
                <a:spcPts val="100"/>
              </a:spcAft>
            </a:pPr>
            <a:r>
              <a:rPr lang="it-IT" sz="2800" i="1" dirty="0">
                <a:solidFill>
                  <a:srgbClr val="3C4743"/>
                </a:solidFill>
              </a:rPr>
              <a:t>voce «pidocchio»</a:t>
            </a:r>
          </a:p>
          <a:p>
            <a:pPr>
              <a:spcAft>
                <a:spcPts val="1400"/>
              </a:spcAft>
            </a:pPr>
            <a:r>
              <a:rPr lang="it-IT" sz="2800" dirty="0">
                <a:solidFill>
                  <a:srgbClr val="6B7470"/>
                </a:solidFill>
              </a:rPr>
              <a:t>treccani.it/enciclopedia/pidocchio</a:t>
            </a:r>
          </a:p>
          <a:p>
            <a:pPr marL="342900" indent="-34290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3C4743"/>
                </a:solidFill>
              </a:rPr>
              <a:t>Ospedale Pediatrico Bambino Gesù</a:t>
            </a:r>
          </a:p>
          <a:p>
            <a:pPr>
              <a:spcAft>
                <a:spcPts val="100"/>
              </a:spcAft>
            </a:pPr>
            <a:r>
              <a:rPr lang="it-IT" sz="2800" i="1" dirty="0">
                <a:solidFill>
                  <a:srgbClr val="3C4743"/>
                </a:solidFill>
              </a:rPr>
              <a:t>«Pidocchi e pediculosi del capo»</a:t>
            </a:r>
          </a:p>
          <a:p>
            <a:pPr>
              <a:spcAft>
                <a:spcPts val="1400"/>
              </a:spcAft>
            </a:pPr>
            <a:r>
              <a:rPr lang="it-IT" sz="2800" dirty="0">
                <a:solidFill>
                  <a:srgbClr val="6B7470"/>
                </a:solidFill>
              </a:rPr>
              <a:t>ospedalebambinogesu.it</a:t>
            </a:r>
          </a:p>
          <a:p>
            <a:pPr>
              <a:spcAft>
                <a:spcPts val="1400"/>
              </a:spcAft>
            </a:pPr>
            <a:endParaRPr lang="it-IT" dirty="0"/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xmlns="" id="{FCCB647C-6D48-1975-09B2-65B80FD4F5EA}"/>
              </a:ext>
            </a:extLst>
          </p:cNvPr>
          <p:cNvSpPr txBox="1"/>
          <p:nvPr/>
        </p:nvSpPr>
        <p:spPr>
          <a:xfrm>
            <a:off x="6261652" y="2080259"/>
            <a:ext cx="5572540" cy="4777741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3C4743"/>
                </a:solidFill>
              </a:rPr>
              <a:t>Fondazione Umberto Veronesi</a:t>
            </a:r>
          </a:p>
          <a:p>
            <a:pPr>
              <a:spcAft>
                <a:spcPts val="100"/>
              </a:spcAft>
            </a:pPr>
            <a:r>
              <a:rPr lang="it-IT" sz="2800" i="1" dirty="0">
                <a:solidFill>
                  <a:srgbClr val="3C4743"/>
                </a:solidFill>
              </a:rPr>
              <a:t>«Pidocchi: come individuarli e trattarli»</a:t>
            </a:r>
          </a:p>
          <a:p>
            <a:pPr>
              <a:spcAft>
                <a:spcPts val="1400"/>
              </a:spcAft>
            </a:pPr>
            <a:r>
              <a:rPr lang="it-IT" sz="2800" dirty="0">
                <a:solidFill>
                  <a:srgbClr val="6B7470"/>
                </a:solidFill>
              </a:rPr>
              <a:t>fondazioneveronesi.it</a:t>
            </a:r>
          </a:p>
          <a:p>
            <a:pPr marL="342900" indent="-34290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3C4743"/>
                </a:solidFill>
              </a:rPr>
              <a:t>Ministero della Sanità</a:t>
            </a:r>
          </a:p>
          <a:p>
            <a:pPr>
              <a:spcAft>
                <a:spcPts val="100"/>
              </a:spcAft>
            </a:pPr>
            <a:r>
              <a:rPr lang="it-IT" sz="2800" i="1" dirty="0">
                <a:solidFill>
                  <a:srgbClr val="3C4743"/>
                </a:solidFill>
              </a:rPr>
              <a:t>Circolare n. 4 del 13 marzo 1998 – ritorno a scuola dopo il trattamento</a:t>
            </a:r>
          </a:p>
          <a:p>
            <a:pPr>
              <a:spcAft>
                <a:spcPts val="100"/>
              </a:spcAft>
            </a:pPr>
            <a:endParaRPr lang="it-IT" sz="2800" i="1" dirty="0">
              <a:solidFill>
                <a:srgbClr val="3C4743"/>
              </a:solidFill>
            </a:endParaRP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3C4743"/>
                </a:solidFill>
              </a:rPr>
              <a:t>Fotografie e illustrazioni tratte dal web </a:t>
            </a:r>
            <a:r>
              <a:rPr lang="it-IT" sz="2800" dirty="0">
                <a:solidFill>
                  <a:srgbClr val="3C4743"/>
                </a:solidFill>
              </a:rPr>
              <a:t>e usate solo a scopo didattico.</a:t>
            </a:r>
          </a:p>
        </p:txBody>
      </p:sp>
    </p:spTree>
    <p:extLst>
      <p:ext uri="{BB962C8B-B14F-4D97-AF65-F5344CB8AC3E}">
        <p14:creationId xmlns:p14="http://schemas.microsoft.com/office/powerpoint/2010/main" val="110222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rgomenti didattici 16x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0525421_TF03462902_TF03462902.potx" id="{2385B358-5D9D-4FD7-94BA-ABC0ECE46E6E}" vid="{3CE3128E-0EEE-4170-A829-E60B55A826F8}"/>
    </a:ext>
  </a:extLst>
</a:theme>
</file>

<file path=ppt/theme/theme2.xml><?xml version="1.0" encoding="utf-8"?>
<a:theme xmlns:a="http://schemas.openxmlformats.org/drawingml/2006/main" name="Tema di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di argomenti didattici, design con illustrazioni in stile lavagna (widescreen)</Template>
  <TotalTime>330</TotalTime>
  <Words>481</Words>
  <Application>Microsoft Office PowerPoint</Application>
  <PresentationFormat>Personalizzato</PresentationFormat>
  <Paragraphs>74</Paragraphs>
  <Slides>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Argomenti didattici 16x9</vt:lpstr>
      <vt:lpstr>LA PEDICULOSI</vt:lpstr>
      <vt:lpstr>Che cos’è la pediculosi?</vt:lpstr>
      <vt:lpstr>La vita del pidocchio</vt:lpstr>
      <vt:lpstr>SINTOMI  E  CURA</vt:lpstr>
      <vt:lpstr>Miti da sfatare</vt:lpstr>
      <vt:lpstr>Le regole d’oro</vt:lpstr>
      <vt:lpstr>Fonti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PEDICULOSI</dc:title>
  <dc:creator>Buccella;Mennella;Rosamilia</dc:creator>
  <cp:lastModifiedBy>Utente</cp:lastModifiedBy>
  <cp:revision>3</cp:revision>
  <dcterms:created xsi:type="dcterms:W3CDTF">2026-10-03T09:21:57Z</dcterms:created>
  <dcterms:modified xsi:type="dcterms:W3CDTF">2026-10-12T15:14:12Z</dcterms:modified>
</cp:coreProperties>
</file>